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71" r:id="rId6"/>
    <p:sldId id="267" r:id="rId7"/>
    <p:sldId id="272" r:id="rId8"/>
    <p:sldId id="265" r:id="rId9"/>
    <p:sldId id="269" r:id="rId10"/>
    <p:sldId id="268" r:id="rId11"/>
    <p:sldId id="270" r:id="rId12"/>
    <p:sldId id="258" r:id="rId13"/>
    <p:sldId id="275" r:id="rId14"/>
    <p:sldId id="283" r:id="rId15"/>
    <p:sldId id="277" r:id="rId16"/>
    <p:sldId id="273" r:id="rId17"/>
    <p:sldId id="284" r:id="rId18"/>
    <p:sldId id="259" r:id="rId19"/>
    <p:sldId id="260" r:id="rId20"/>
    <p:sldId id="262" r:id="rId21"/>
    <p:sldId id="261" r:id="rId22"/>
    <p:sldId id="276" r:id="rId23"/>
    <p:sldId id="279" r:id="rId24"/>
    <p:sldId id="280" r:id="rId25"/>
    <p:sldId id="281" r:id="rId26"/>
    <p:sldId id="282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038B-5F07-4E09-A820-B8B044A981A8}" type="datetimeFigureOut">
              <a:rPr lang="en-US" smtClean="0"/>
              <a:pPr/>
              <a:t>9/16/2019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4300-7D5C-4122-98BA-5B2EC4E2365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Isomerism in Coordination Compounds</a:t>
            </a:r>
            <a:br>
              <a:rPr lang="en-IN" b="1" dirty="0"/>
            </a:b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Coordination+Isomers+(examples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elcome\Desktop\img2_coordin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6277" y="5214950"/>
            <a:ext cx="5677915" cy="141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slide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500042"/>
            <a:ext cx="8001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/>
              <a:t>What are </a:t>
            </a:r>
            <a:r>
              <a:rPr lang="en-IN" sz="2800" b="1" dirty="0" err="1"/>
              <a:t>Stereoisomers</a:t>
            </a:r>
            <a:r>
              <a:rPr lang="en-IN" sz="2800" b="1" dirty="0"/>
              <a:t>?</a:t>
            </a:r>
          </a:p>
          <a:p>
            <a:r>
              <a:rPr lang="en-IN" sz="2800" b="1" dirty="0" err="1"/>
              <a:t>Stereoisomers</a:t>
            </a:r>
            <a:r>
              <a:rPr lang="en-IN" sz="2800" dirty="0"/>
              <a:t> are the isomers that have the same atoms, the same set of bonds that differ only in the relative orientation of these bonds. These are subdivided as follows:</a:t>
            </a:r>
          </a:p>
          <a:p>
            <a:r>
              <a:rPr lang="en-IN" sz="2800" b="1" dirty="0"/>
              <a:t>Geometrical isomerism</a:t>
            </a:r>
            <a:r>
              <a:rPr lang="en-IN" sz="2800" dirty="0"/>
              <a:t>: Geometrical isomers are possible for </a:t>
            </a:r>
            <a:r>
              <a:rPr lang="en-IN" sz="2800" dirty="0" smtClean="0"/>
              <a:t>square </a:t>
            </a:r>
            <a:r>
              <a:rPr lang="en-IN" sz="2800" dirty="0"/>
              <a:t>planar, and octahedral complexes, but not tetrahedral.</a:t>
            </a:r>
          </a:p>
          <a:p>
            <a:r>
              <a:rPr lang="en-IN" sz="2800" b="1" dirty="0"/>
              <a:t>Optical isomerism</a:t>
            </a:r>
            <a:r>
              <a:rPr lang="en-IN" sz="2800" dirty="0"/>
              <a:t>: This isomerism is possible for both tetrahedral and octahedral complexes, but not for square and planar.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C:\Users\Welcome\Desktop\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1748" name="AutoShape 4" descr="C:\Users\Welcome\Desktop\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1750" name="AutoShape 6" descr="C:\Users\Welcome\Desktop\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85720" y="571480"/>
            <a:ext cx="857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 </a:t>
            </a:r>
            <a:r>
              <a:rPr lang="en-IN" sz="3600" b="1" dirty="0" smtClean="0"/>
              <a:t>Optical Isomerism</a:t>
            </a:r>
            <a:endParaRPr lang="en-IN" sz="3600" dirty="0" smtClean="0"/>
          </a:p>
          <a:p>
            <a:r>
              <a:rPr lang="en-IN" sz="3600" dirty="0" smtClean="0"/>
              <a:t>Optical isomers are those two compounds with the same chemical formula such that their mirror images are not </a:t>
            </a:r>
            <a:r>
              <a:rPr lang="en-IN" sz="3600" dirty="0" err="1" smtClean="0"/>
              <a:t>superimposable</a:t>
            </a:r>
            <a:r>
              <a:rPr lang="en-IN" sz="3600" dirty="0" smtClean="0"/>
              <a:t> on each other. Depending on the direction they rotate the plane of polarised light in a </a:t>
            </a:r>
            <a:r>
              <a:rPr lang="en-IN" sz="3600" dirty="0" err="1" smtClean="0"/>
              <a:t>polarimeter</a:t>
            </a:r>
            <a:r>
              <a:rPr lang="en-IN" sz="3600" dirty="0" smtClean="0"/>
              <a:t>, we have two forms of optical isomers. They are:</a:t>
            </a:r>
          </a:p>
          <a:p>
            <a:r>
              <a:rPr lang="en-IN" sz="3600" b="1" dirty="0" err="1" smtClean="0"/>
              <a:t>Dextro</a:t>
            </a:r>
            <a:r>
              <a:rPr lang="en-IN" sz="3600" b="1" dirty="0" smtClean="0"/>
              <a:t> Isomer</a:t>
            </a:r>
            <a:r>
              <a:rPr lang="en-IN" sz="3600" dirty="0" smtClean="0"/>
              <a:t>: This rotates to right.</a:t>
            </a:r>
          </a:p>
          <a:p>
            <a:r>
              <a:rPr lang="en-IN" sz="3600" b="1" dirty="0" err="1" smtClean="0"/>
              <a:t>Laevo</a:t>
            </a:r>
            <a:r>
              <a:rPr lang="en-IN" sz="3600" b="1" dirty="0" smtClean="0"/>
              <a:t> Isomer</a:t>
            </a:r>
            <a:r>
              <a:rPr lang="en-IN" sz="3600" dirty="0" smtClean="0"/>
              <a:t>: This rotates to left.</a:t>
            </a:r>
            <a:endParaRPr lang="en-IN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457325"/>
            <a:ext cx="52387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29652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Optical+Isom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/>
              <a:t>Is the octahedral compound FeCl</a:t>
            </a:r>
            <a:r>
              <a:rPr lang="en-IN" sz="3200" baseline="-25000" dirty="0" smtClean="0"/>
              <a:t>3</a:t>
            </a:r>
            <a:r>
              <a:rPr lang="en-IN" sz="3200" dirty="0" smtClean="0"/>
              <a:t>F</a:t>
            </a:r>
            <a:r>
              <a:rPr lang="en-IN" sz="3200" baseline="-25000" dirty="0" smtClean="0"/>
              <a:t>3 </a:t>
            </a:r>
            <a:r>
              <a:rPr lang="en-IN" sz="3200" dirty="0" smtClean="0"/>
              <a:t>optically active?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2194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32194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4714884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smtClean="0"/>
              <a:t>SUPERIMPOSIBLE</a:t>
            </a:r>
          </a:p>
          <a:p>
            <a:r>
              <a:rPr lang="en-IN" sz="4400" b="1" dirty="0" smtClean="0"/>
              <a:t>NO OPTICAL ACTIVITY</a:t>
            </a:r>
            <a:endParaRPr lang="en-IN" sz="4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267765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IN" sz="2400" b="1" dirty="0"/>
              <a:t>Geometric isomerism</a:t>
            </a:r>
            <a:r>
              <a:rPr lang="en-IN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In</a:t>
            </a:r>
            <a:r>
              <a:rPr lang="en-IN" sz="2400" dirty="0"/>
              <a:t>  </a:t>
            </a:r>
            <a:r>
              <a:rPr lang="en-IN" sz="2400" dirty="0" err="1"/>
              <a:t>disubstituted</a:t>
            </a:r>
            <a:r>
              <a:rPr lang="en-IN" sz="2400" dirty="0"/>
              <a:t> complexes, the substituted groups may be adjacent or opposite to each other. This gives rise to geometric isomerism. Thus square planar complexes such as [Pt(NH</a:t>
            </a:r>
            <a:r>
              <a:rPr lang="en-IN" sz="2400" baseline="-25000" dirty="0"/>
              <a:t>3</a:t>
            </a:r>
            <a:r>
              <a:rPr lang="en-IN" sz="2400" dirty="0"/>
              <a:t>)</a:t>
            </a:r>
            <a:r>
              <a:rPr lang="en-IN" sz="2400" baseline="-25000" dirty="0"/>
              <a:t>4</a:t>
            </a:r>
            <a:r>
              <a:rPr lang="en-IN" sz="2400" dirty="0"/>
              <a:t>Cl</a:t>
            </a:r>
            <a:r>
              <a:rPr lang="en-IN" sz="2400" baseline="-25000" dirty="0"/>
              <a:t>2</a:t>
            </a:r>
            <a:r>
              <a:rPr lang="en-IN" sz="2400" dirty="0"/>
              <a:t>] can be prepared in two forms, </a:t>
            </a:r>
            <a:r>
              <a:rPr lang="en-IN" sz="2400" dirty="0" err="1"/>
              <a:t>cis</a:t>
            </a:r>
            <a:r>
              <a:rPr lang="en-IN" sz="2400" dirty="0"/>
              <a:t> and trans</a:t>
            </a:r>
            <a:r>
              <a:rPr lang="en-IN" sz="2400" dirty="0" smtClean="0"/>
              <a:t>. When </a:t>
            </a:r>
            <a:r>
              <a:rPr lang="en-IN" sz="2400" dirty="0"/>
              <a:t>the chlorine atoms are adjacent to each other it  is called </a:t>
            </a:r>
            <a:r>
              <a:rPr lang="en-IN" sz="2400" dirty="0" err="1"/>
              <a:t>cis</a:t>
            </a:r>
            <a:r>
              <a:rPr lang="en-IN" sz="2400" dirty="0"/>
              <a:t> form. While when two chlorine atoms are opposite it is called transform.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6429388" cy="26780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/>
              <a:t>This type of isomerism takes place mainly in </a:t>
            </a:r>
            <a:r>
              <a:rPr lang="en-IN" sz="2400" dirty="0" err="1"/>
              <a:t>heteroleptic</a:t>
            </a:r>
            <a:r>
              <a:rPr lang="en-IN" sz="2400" dirty="0"/>
              <a:t> complexes because of the different possible geometric arrangements of </a:t>
            </a:r>
            <a:r>
              <a:rPr lang="en-IN" sz="2400" dirty="0" err="1"/>
              <a:t>ligands</a:t>
            </a:r>
            <a:r>
              <a:rPr lang="en-IN" sz="2400" dirty="0"/>
              <a:t> around the central metal atom.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/>
              <a:t>This type of isomerism is mainly found in coordination compounds with coordination numbers 4 and 6.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/>
              <a:t>In a square planar complex (i.e. coordination compounds with coordination number 4  which have [MX</a:t>
            </a:r>
            <a:r>
              <a:rPr lang="en-IN" sz="2400" baseline="-25000" dirty="0"/>
              <a:t>2</a:t>
            </a:r>
            <a:r>
              <a:rPr lang="en-IN" sz="2400" dirty="0"/>
              <a:t>L</a:t>
            </a:r>
            <a:r>
              <a:rPr lang="en-IN" sz="2400" baseline="-25000" dirty="0"/>
              <a:t>2</a:t>
            </a:r>
            <a:r>
              <a:rPr lang="en-IN" sz="2400" dirty="0"/>
              <a:t>] type formula (X and L are </a:t>
            </a:r>
            <a:r>
              <a:rPr lang="en-IN" sz="2400" dirty="0" err="1"/>
              <a:t>unidentate</a:t>
            </a:r>
            <a:r>
              <a:rPr lang="en-IN" sz="2400" dirty="0"/>
              <a:t> </a:t>
            </a:r>
            <a:r>
              <a:rPr lang="en-IN" sz="2400" dirty="0" err="1"/>
              <a:t>ligands</a:t>
            </a:r>
            <a:r>
              <a:rPr lang="en-IN" sz="2400" dirty="0"/>
              <a:t>), the two </a:t>
            </a:r>
            <a:r>
              <a:rPr lang="en-IN" sz="2400" dirty="0" err="1"/>
              <a:t>ligands</a:t>
            </a:r>
            <a:r>
              <a:rPr lang="en-IN" sz="2400" dirty="0"/>
              <a:t> X may be present adjacent to each other in a </a:t>
            </a:r>
            <a:r>
              <a:rPr lang="en-IN" sz="2400" dirty="0" err="1"/>
              <a:t>cis</a:t>
            </a:r>
            <a:r>
              <a:rPr lang="en-IN" sz="2400" dirty="0"/>
              <a:t> isomer, or opposite to each other to form a trans isomer.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735" y="4071942"/>
            <a:ext cx="51315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cordination-compound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96" y="357166"/>
            <a:ext cx="8183005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785794"/>
            <a:ext cx="78581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Complex with co-ordination no-4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[Ni(CO)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                     [Co(NH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Cl]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2+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[PtCl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(NH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bc                   [Co Cl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(NH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)Br]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M(AA)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[Pt(en)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M(AB)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 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[Pt(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abcd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              [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PtClBr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(NH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)(H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O)]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5bbe13397618e7da1d2f1d6b7fcd06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75" y="1500174"/>
            <a:ext cx="839565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11" y="1071546"/>
            <a:ext cx="884047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en-IN" dirty="0" smtClean="0"/>
              <a:t>OCTAHEDRAL COMPLEX</a:t>
            </a:r>
            <a:br>
              <a:rPr lang="en-IN" dirty="0" smtClean="0"/>
            </a:br>
            <a:r>
              <a:rPr lang="en-IN" dirty="0" smtClean="0"/>
              <a:t>MA</a:t>
            </a:r>
            <a:r>
              <a:rPr lang="en-IN" sz="3200" dirty="0" smtClean="0"/>
              <a:t>4</a:t>
            </a:r>
            <a:r>
              <a:rPr lang="en-IN" dirty="0" smtClean="0"/>
              <a:t>B</a:t>
            </a:r>
            <a:r>
              <a:rPr lang="en-IN" sz="3200" dirty="0" smtClean="0"/>
              <a:t>2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7151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OTHER EXAMPLES OF MA</a:t>
            </a:r>
            <a:r>
              <a:rPr lang="en-IN" sz="2800" dirty="0" smtClean="0"/>
              <a:t>4</a:t>
            </a:r>
            <a:r>
              <a:rPr lang="en-IN" dirty="0" smtClean="0"/>
              <a:t>B</a:t>
            </a:r>
            <a:r>
              <a:rPr lang="en-IN" sz="2800" dirty="0" smtClean="0"/>
              <a:t>2</a:t>
            </a:r>
            <a:endParaRPr lang="en-IN" sz="2800" dirty="0"/>
          </a:p>
        </p:txBody>
      </p:sp>
      <p:pic>
        <p:nvPicPr>
          <p:cNvPr id="3074" name="Picture 2" descr="C:\Users\Welcome\Desktop\061bd79ff9f3ae5c7fcbc14c4d5e4c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072098" cy="263158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357562"/>
            <a:ext cx="39576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</a:t>
            </a:r>
            <a:r>
              <a:rPr lang="en-IN" sz="2800" dirty="0" smtClean="0"/>
              <a:t>2</a:t>
            </a:r>
            <a:r>
              <a:rPr lang="en-IN" dirty="0" smtClean="0"/>
              <a:t>B</a:t>
            </a:r>
            <a:r>
              <a:rPr lang="en-IN" sz="2800" dirty="0" smtClean="0"/>
              <a:t>2</a:t>
            </a:r>
            <a:r>
              <a:rPr lang="en-IN" dirty="0" smtClean="0"/>
              <a:t>CD</a:t>
            </a:r>
            <a:endParaRPr lang="en-IN" dirty="0"/>
          </a:p>
        </p:txBody>
      </p:sp>
      <p:pic>
        <p:nvPicPr>
          <p:cNvPr id="2050" name="Picture 2" descr="C:\Users\Welcome\Desktop\4766d15f6a82e533a175625db4e8e5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822960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M(AA)</a:t>
            </a:r>
            <a:r>
              <a:rPr lang="en-IN" sz="2800" dirty="0" smtClean="0"/>
              <a:t>2</a:t>
            </a:r>
            <a:r>
              <a:rPr lang="en-IN" dirty="0" smtClean="0"/>
              <a:t>B</a:t>
            </a:r>
            <a:r>
              <a:rPr lang="en-IN" sz="2800" dirty="0" smtClean="0"/>
              <a:t>2</a:t>
            </a:r>
            <a:endParaRPr lang="en-IN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6000791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29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err="1" smtClean="0"/>
              <a:t>Fac</a:t>
            </a:r>
            <a:r>
              <a:rPr lang="en-IN" sz="3200" dirty="0" smtClean="0"/>
              <a:t> and </a:t>
            </a:r>
            <a:r>
              <a:rPr lang="en-IN" sz="3200" b="1" dirty="0" err="1" smtClean="0"/>
              <a:t>Mer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Stereoisomers</a:t>
            </a:r>
            <a:endParaRPr lang="en-IN" sz="3200" dirty="0" smtClean="0"/>
          </a:p>
          <a:p>
            <a:r>
              <a:rPr lang="en-IN" sz="3200" dirty="0" smtClean="0"/>
              <a:t>When three identical </a:t>
            </a:r>
            <a:r>
              <a:rPr lang="en-IN" sz="3200" dirty="0" err="1" smtClean="0"/>
              <a:t>ligands</a:t>
            </a:r>
            <a:r>
              <a:rPr lang="en-IN" sz="3200" dirty="0" smtClean="0"/>
              <a:t> occupy one </a:t>
            </a:r>
            <a:r>
              <a:rPr lang="en-IN" sz="3200" b="1" dirty="0" smtClean="0"/>
              <a:t>face</a:t>
            </a:r>
            <a:r>
              <a:rPr lang="en-IN" sz="3200" dirty="0" smtClean="0"/>
              <a:t> of an octahedron, the </a:t>
            </a:r>
            <a:r>
              <a:rPr lang="en-IN" sz="3200" b="1" dirty="0" smtClean="0"/>
              <a:t>isomer</a:t>
            </a:r>
            <a:r>
              <a:rPr lang="en-IN" sz="3200" dirty="0" smtClean="0"/>
              <a:t> is said to be facial, or </a:t>
            </a:r>
            <a:r>
              <a:rPr lang="en-IN" sz="3200" b="1" dirty="0" smtClean="0"/>
              <a:t>fac</a:t>
            </a:r>
            <a:r>
              <a:rPr lang="en-IN" sz="3200" dirty="0" smtClean="0"/>
              <a:t>. In a </a:t>
            </a:r>
            <a:r>
              <a:rPr lang="en-IN" sz="3200" b="1" dirty="0" err="1" smtClean="0"/>
              <a:t>fac</a:t>
            </a:r>
            <a:r>
              <a:rPr lang="en-IN" sz="3200" b="1" dirty="0" smtClean="0"/>
              <a:t> isomer</a:t>
            </a:r>
            <a:r>
              <a:rPr lang="en-IN" sz="3200" dirty="0" smtClean="0"/>
              <a:t>, any two identical </a:t>
            </a:r>
            <a:r>
              <a:rPr lang="en-IN" sz="3200" dirty="0" err="1" smtClean="0"/>
              <a:t>ligands</a:t>
            </a:r>
            <a:r>
              <a:rPr lang="en-IN" sz="3200" dirty="0" smtClean="0"/>
              <a:t> are adjacent or </a:t>
            </a:r>
            <a:r>
              <a:rPr lang="en-IN" sz="3200" dirty="0" err="1" smtClean="0"/>
              <a:t>cis</a:t>
            </a:r>
            <a:r>
              <a:rPr lang="en-IN" sz="3200" dirty="0" smtClean="0"/>
              <a:t> to each other. If these three </a:t>
            </a:r>
            <a:r>
              <a:rPr lang="en-IN" sz="3200" dirty="0" err="1" smtClean="0"/>
              <a:t>ligands</a:t>
            </a:r>
            <a:r>
              <a:rPr lang="en-IN" sz="3200" dirty="0" smtClean="0"/>
              <a:t> and the </a:t>
            </a:r>
            <a:r>
              <a:rPr lang="en-IN" sz="3200" b="1" dirty="0" smtClean="0"/>
              <a:t>metal</a:t>
            </a:r>
            <a:r>
              <a:rPr lang="en-IN" sz="3200" dirty="0" smtClean="0"/>
              <a:t> ion are in one plane, the </a:t>
            </a:r>
            <a:r>
              <a:rPr lang="en-IN" sz="3200" b="1" dirty="0" smtClean="0"/>
              <a:t>isomer</a:t>
            </a:r>
            <a:r>
              <a:rPr lang="en-IN" sz="3200" dirty="0" smtClean="0"/>
              <a:t> is said to be </a:t>
            </a:r>
            <a:r>
              <a:rPr lang="en-IN" sz="3200" dirty="0" err="1" smtClean="0"/>
              <a:t>meridional</a:t>
            </a:r>
            <a:r>
              <a:rPr lang="en-IN" sz="3200" dirty="0" smtClean="0"/>
              <a:t>, or </a:t>
            </a:r>
            <a:r>
              <a:rPr lang="en-IN" sz="3200" b="1" dirty="0" smtClean="0"/>
              <a:t>mer</a:t>
            </a:r>
            <a:r>
              <a:rPr lang="en-IN" sz="3200" dirty="0" smtClean="0"/>
              <a:t>.</a:t>
            </a:r>
            <a:endParaRPr lang="en-IN" sz="3200" dirty="0"/>
          </a:p>
        </p:txBody>
      </p:sp>
      <p:pic>
        <p:nvPicPr>
          <p:cNvPr id="3075" name="Picture 3" descr="C:\Users\Welcome\Desktop\F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3500462" cy="2641627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2623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Ofen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00079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slid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complex-compound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8753881" cy="6572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500042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slide_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196</Words>
  <Application>Microsoft Office PowerPoint</Application>
  <PresentationFormat>On-screen Show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Isomerism in Coordination Compounds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OCTAHEDRAL COMPLEX MA4B2</vt:lpstr>
      <vt:lpstr>OTHER EXAMPLES OF MA4B2</vt:lpstr>
      <vt:lpstr>MA2B2CD</vt:lpstr>
      <vt:lpstr>M(AA)2B2</vt:lpstr>
      <vt:lpstr>Slide 27</vt:lpstr>
      <vt:lpstr>Slide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Isomerism in Coordination Compounds</dc:title>
  <dc:creator>ismail - [2010]</dc:creator>
  <cp:lastModifiedBy>ismail - [2010]</cp:lastModifiedBy>
  <cp:revision>20</cp:revision>
  <dcterms:created xsi:type="dcterms:W3CDTF">2019-09-12T12:28:33Z</dcterms:created>
  <dcterms:modified xsi:type="dcterms:W3CDTF">2019-09-16T00:08:23Z</dcterms:modified>
</cp:coreProperties>
</file>